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66CC"/>
    <a:srgbClr val="EB15CC"/>
    <a:srgbClr val="B10F9A"/>
    <a:srgbClr val="FF3399"/>
    <a:srgbClr val="0F6ED7"/>
    <a:srgbClr val="CC3300"/>
    <a:srgbClr val="A20E8D"/>
    <a:srgbClr val="CC0099"/>
    <a:srgbClr val="0FC7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0AF26-9AD4-48A9-9110-899D08BB51BB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8FD57-D5A4-4146-A3E9-ABFBC1527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FD57-D5A4-4146-A3E9-ABFBC1527CE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1ACBE69-9A11-429A-8EF5-FC130700779F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616A1F3-5350-452F-BD92-F6D27DA79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ACBE69-9A11-429A-8EF5-FC130700779F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6A1F3-5350-452F-BD92-F6D27DA79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1ACBE69-9A11-429A-8EF5-FC130700779F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616A1F3-5350-452F-BD92-F6D27DA79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ACBE69-9A11-429A-8EF5-FC130700779F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6A1F3-5350-452F-BD92-F6D27DA79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ACBE69-9A11-429A-8EF5-FC130700779F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616A1F3-5350-452F-BD92-F6D27DA79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ACBE69-9A11-429A-8EF5-FC130700779F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6A1F3-5350-452F-BD92-F6D27DA79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ACBE69-9A11-429A-8EF5-FC130700779F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6A1F3-5350-452F-BD92-F6D27DA79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ACBE69-9A11-429A-8EF5-FC130700779F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6A1F3-5350-452F-BD92-F6D27DA79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ACBE69-9A11-429A-8EF5-FC130700779F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6A1F3-5350-452F-BD92-F6D27DA79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ACBE69-9A11-429A-8EF5-FC130700779F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6A1F3-5350-452F-BD92-F6D27DA79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ACBE69-9A11-429A-8EF5-FC130700779F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6A1F3-5350-452F-BD92-F6D27DA799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1ACBE69-9A11-429A-8EF5-FC130700779F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616A1F3-5350-452F-BD92-F6D27DA79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001156" cy="159728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F6ED7"/>
                </a:solidFill>
              </a:rPr>
              <a:t>ПРЕЗЕНТАЦИЯ К ПРОЕКТУ ПО РАЗВИТИЮ     ПОЗНАВАТЕЛЬНО – </a:t>
            </a:r>
            <a:r>
              <a:rPr lang="ru-RU" sz="2400" dirty="0" err="1" smtClean="0">
                <a:solidFill>
                  <a:srgbClr val="0F6ED7"/>
                </a:solidFill>
              </a:rPr>
              <a:t>ИССЛЕДОВАТЕЛЬСКОй</a:t>
            </a:r>
            <a:r>
              <a:rPr lang="ru-RU" sz="2400" dirty="0" smtClean="0">
                <a:solidFill>
                  <a:srgbClr val="0F6ED7"/>
                </a:solidFill>
              </a:rPr>
              <a:t> </a:t>
            </a:r>
            <a:r>
              <a:rPr lang="ru-RU" sz="2400" smtClean="0">
                <a:solidFill>
                  <a:srgbClr val="0F6ED7"/>
                </a:solidFill>
              </a:rPr>
              <a:t>ДЕЯТЕЛЬНОСТИ                        </a:t>
            </a:r>
            <a:r>
              <a:rPr lang="ru-RU" sz="4000" dirty="0" smtClean="0">
                <a:solidFill>
                  <a:srgbClr val="FF3399"/>
                </a:solidFill>
              </a:rPr>
              <a:t>ВОЛШЕБНЫЙ  ПЕСОК</a:t>
            </a:r>
            <a:endParaRPr lang="ru-RU" sz="4000" dirty="0">
              <a:solidFill>
                <a:srgbClr val="FF3399"/>
              </a:solidFill>
            </a:endParaRPr>
          </a:p>
        </p:txBody>
      </p:sp>
      <p:pic>
        <p:nvPicPr>
          <p:cNvPr id="1026" name="Picture 2" descr="C:\Users\Людмила\Desktop\ПЕСОК\P3071342.JPG"/>
          <p:cNvPicPr>
            <a:picLocks noChangeAspect="1" noChangeArrowheads="1"/>
          </p:cNvPicPr>
          <p:nvPr/>
        </p:nvPicPr>
        <p:blipFill>
          <a:blip r:embed="rId2" cstate="print"/>
          <a:srcRect l="3371" t="1163" r="2247"/>
          <a:stretch>
            <a:fillRect/>
          </a:stretch>
        </p:blipFill>
        <p:spPr bwMode="auto">
          <a:xfrm>
            <a:off x="3707904" y="2204864"/>
            <a:ext cx="3201882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CC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771800" y="5517233"/>
            <a:ext cx="61926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430ED8"/>
                </a:solidFill>
              </a:rPr>
              <a:t>Составила воспитатель МБДОУ  «Детский сад №140»                      </a:t>
            </a:r>
            <a:r>
              <a:rPr lang="ru-RU" sz="2000" dirty="0" smtClean="0">
                <a:solidFill>
                  <a:srgbClr val="430ED8"/>
                </a:solidFill>
              </a:rPr>
              <a:t>г. Дзержинска  Нижегородской области                                               </a:t>
            </a:r>
            <a:r>
              <a:rPr lang="ru-RU" sz="2000" dirty="0" err="1" smtClean="0">
                <a:solidFill>
                  <a:srgbClr val="430ED8"/>
                </a:solidFill>
              </a:rPr>
              <a:t>Свечникова</a:t>
            </a:r>
            <a:r>
              <a:rPr lang="ru-RU" sz="2000" dirty="0" smtClean="0">
                <a:solidFill>
                  <a:srgbClr val="430ED8"/>
                </a:solidFill>
              </a:rPr>
              <a:t>  Людмила Валентиновна</a:t>
            </a:r>
            <a:endParaRPr lang="ru-RU" sz="2000" dirty="0">
              <a:solidFill>
                <a:srgbClr val="430ED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Людмила\Desktop\i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85725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A20E8D"/>
                </a:solidFill>
              </a:rPr>
              <a:t>На прогулке: </a:t>
            </a:r>
          </a:p>
          <a:p>
            <a:r>
              <a:rPr lang="ru-RU" dirty="0" smtClean="0"/>
              <a:t>1. Определяем состояние погоды (нет ли дождя, светит ли солнце?)</a:t>
            </a:r>
          </a:p>
          <a:p>
            <a:r>
              <a:rPr lang="ru-RU" dirty="0" smtClean="0"/>
              <a:t>2.Выясняем, какой сегодня песок в песочнице (сырой или сухой.</a:t>
            </a:r>
          </a:p>
          <a:p>
            <a:r>
              <a:rPr lang="ru-RU" dirty="0" smtClean="0"/>
              <a:t>3. Трогаем песок в тени и на солнце (где теплый, а где холодный?).</a:t>
            </a:r>
          </a:p>
          <a:p>
            <a:r>
              <a:rPr lang="ru-RU" dirty="0" smtClean="0"/>
              <a:t>4.Выносим предположения – получатся ли сделать фигурки при помощи формочек? Что нужно сделать, чтобы получилось?</a:t>
            </a:r>
          </a:p>
          <a:p>
            <a:r>
              <a:rPr lang="ru-RU" dirty="0" smtClean="0"/>
              <a:t>5.Проведение опыта по сыпучести сырого и сухого песка(через мельницу).  Определяем, что сухой сыпется, потому, что песчинки не склеиваются от воды.</a:t>
            </a:r>
          </a:p>
          <a:p>
            <a:r>
              <a:rPr lang="ru-RU" dirty="0" smtClean="0"/>
              <a:t>6.Помещение готовых фигурок в тень и на солнце, с последующим наблюдением за их состоянием на следующий день.</a:t>
            </a:r>
            <a:endParaRPr lang="ru-RU" dirty="0"/>
          </a:p>
        </p:txBody>
      </p:sp>
      <p:pic>
        <p:nvPicPr>
          <p:cNvPr id="1026" name="Picture 2" descr="C:\Users\Людмила\Desktop\фотографии\фото лето 16 2\P8242677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508104" y="4149080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B15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Людмила\Desktop\d7c50aca96c0256aed4e4241926bb93f.jpg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l="14520" b="6280"/>
          <a:stretch>
            <a:fillRect/>
          </a:stretch>
        </p:blipFill>
        <p:spPr bwMode="auto">
          <a:xfrm>
            <a:off x="3059832" y="3645024"/>
            <a:ext cx="2629944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B15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Людмила\Desktop\article4919.jpg"/>
          <p:cNvPicPr>
            <a:picLocks noChangeAspect="1" noChangeArrowheads="1"/>
          </p:cNvPicPr>
          <p:nvPr/>
        </p:nvPicPr>
        <p:blipFill>
          <a:blip r:embed="rId5" cstate="print"/>
          <a:srcRect l="3770" t="40935" r="24166"/>
          <a:stretch>
            <a:fillRect/>
          </a:stretch>
        </p:blipFill>
        <p:spPr bwMode="auto">
          <a:xfrm>
            <a:off x="251520" y="3356992"/>
            <a:ext cx="2928199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B15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Людмила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3857628"/>
            <a:ext cx="842968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A20E8D"/>
                </a:solidFill>
              </a:rPr>
              <a:t>                                Викторина «Волшебный песок».</a:t>
            </a:r>
          </a:p>
          <a:p>
            <a:r>
              <a:rPr lang="ru-RU" b="1" dirty="0" smtClean="0">
                <a:solidFill>
                  <a:srgbClr val="A20E8D"/>
                </a:solidFill>
              </a:rPr>
              <a:t>Цель: </a:t>
            </a:r>
            <a:r>
              <a:rPr lang="ru-RU" dirty="0" smtClean="0"/>
              <a:t>1. Углубление и систематизация знаний о песке, особенностях его строения, возможности   использования.</a:t>
            </a:r>
          </a:p>
          <a:p>
            <a:r>
              <a:rPr lang="ru-RU" dirty="0" smtClean="0"/>
              <a:t>2. Повторение и закрепление знаний детей о пустыни, ее  обитателей.</a:t>
            </a:r>
          </a:p>
          <a:p>
            <a:r>
              <a:rPr lang="ru-RU" dirty="0" smtClean="0"/>
              <a:t>3. Развитие мелкой моторики и подготовка руки к  письму.</a:t>
            </a:r>
          </a:p>
          <a:p>
            <a:r>
              <a:rPr lang="ru-RU" dirty="0" smtClean="0"/>
              <a:t>4. Развитие связной речи, мышления.</a:t>
            </a:r>
          </a:p>
          <a:p>
            <a:r>
              <a:rPr lang="ru-RU" dirty="0" smtClean="0"/>
              <a:t>Собрана картотека «Опыты и эксперименты»,дидактические игры с песком,</a:t>
            </a:r>
          </a:p>
          <a:p>
            <a:r>
              <a:rPr lang="ru-RU" dirty="0" smtClean="0"/>
              <a:t>Совместно с родителями был создан уголок по опытно– экспериментальной деятельности.</a:t>
            </a:r>
            <a:endParaRPr lang="ru-RU" dirty="0"/>
          </a:p>
        </p:txBody>
      </p:sp>
      <p:pic>
        <p:nvPicPr>
          <p:cNvPr id="6147" name="Picture 3" descr="C:\Users\Людмила\Desktop\ПЕСОК\P3071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88640"/>
            <a:ext cx="48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 descr="C:\Users\Людмила\Desktop\Powerpoint-Templates-PPT-marketing-768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500174"/>
            <a:ext cx="4572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A20E8D"/>
                </a:solidFill>
              </a:rPr>
              <a:t>Работая с песком, мы охватываем</a:t>
            </a:r>
          </a:p>
          <a:p>
            <a:r>
              <a:rPr lang="ru-RU" b="1" dirty="0" smtClean="0">
                <a:solidFill>
                  <a:srgbClr val="A20E8D"/>
                </a:solidFill>
              </a:rPr>
              <a:t>следующие образовательные области:</a:t>
            </a:r>
          </a:p>
          <a:p>
            <a:r>
              <a:rPr lang="ru-RU" dirty="0" smtClean="0"/>
              <a:t>1. Социально – коммуникативное развитие 2. Познавательное развитие</a:t>
            </a:r>
          </a:p>
          <a:p>
            <a:r>
              <a:rPr lang="ru-RU" dirty="0" smtClean="0"/>
              <a:t>3. Речевое развитие 4. Художественно – эстетическое развитие  5. Физическое развитие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642918"/>
            <a:ext cx="7643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A20E8D"/>
                </a:solidFill>
              </a:rPr>
              <a:t>НАПРАВЛЕНИЯ РАБОТЫ С ПЕСКОМ В УСЛОВИЯХ</a:t>
            </a:r>
          </a:p>
          <a:p>
            <a:pPr algn="ctr"/>
            <a:r>
              <a:rPr lang="ru-RU" sz="2000" b="1" dirty="0" smtClean="0">
                <a:solidFill>
                  <a:srgbClr val="A20E8D"/>
                </a:solidFill>
              </a:rPr>
              <a:t>ДЕТСКОГО САДА</a:t>
            </a:r>
            <a:endParaRPr lang="ru-RU" sz="2000" b="1" dirty="0">
              <a:solidFill>
                <a:srgbClr val="A20E8D"/>
              </a:solidFill>
            </a:endParaRPr>
          </a:p>
        </p:txBody>
      </p:sp>
      <p:pic>
        <p:nvPicPr>
          <p:cNvPr id="8196" name="Picture 4" descr="C:\Users\Людмила\Desktop\ПЕСОК\image_47.jp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4860032" y="4509120"/>
            <a:ext cx="2341563" cy="1671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 descr="C:\Users\Людмила\Desktop\ПЕСОК\P3101428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l="39379" r="6609" b="29992"/>
          <a:stretch>
            <a:fillRect/>
          </a:stretch>
        </p:blipFill>
        <p:spPr bwMode="auto">
          <a:xfrm>
            <a:off x="5508104" y="1556792"/>
            <a:ext cx="2592288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8" name="Picture 6" descr="C:\Users\Людмила\Desktop\ПЕСОК\P3091399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 l="4286" r="12133"/>
          <a:stretch>
            <a:fillRect/>
          </a:stretch>
        </p:blipFill>
        <p:spPr bwMode="auto">
          <a:xfrm>
            <a:off x="1115616" y="3933056"/>
            <a:ext cx="2808312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Людмила\Desktop\3346_red_abstract_zpsmb0l5r1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57346"/>
            <a:ext cx="9144000" cy="86559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0"/>
            <a:ext cx="47149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A20E8D"/>
                </a:solidFill>
              </a:rPr>
              <a:t>Работа с песком способствует: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расширению кругозора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обогащению словарного запаса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бережному отношению к окружающему</a:t>
            </a:r>
          </a:p>
          <a:p>
            <a:r>
              <a:rPr lang="ru-RU" dirty="0" smtClean="0"/>
              <a:t>миру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развитию познавательных и творческих</a:t>
            </a:r>
          </a:p>
          <a:p>
            <a:r>
              <a:rPr lang="ru-RU" dirty="0" smtClean="0"/>
              <a:t>способностей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развитию мелкой моторики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развитию </a:t>
            </a:r>
            <a:r>
              <a:rPr lang="ru-RU" dirty="0" err="1" smtClean="0"/>
              <a:t>сенсорики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стабилизации эмоционального фона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формированию пространственных</a:t>
            </a:r>
          </a:p>
          <a:p>
            <a:r>
              <a:rPr lang="ru-RU" dirty="0" smtClean="0"/>
              <a:t>представлений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развитию коммуникативных навыков.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1643042" y="-691632"/>
            <a:ext cx="6000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A20E8D"/>
                </a:solidFill>
              </a:rPr>
              <a:t>ВОЗМОЖНОСТИ  ПЕСКА</a:t>
            </a:r>
            <a:endParaRPr lang="ru-RU" sz="2000" b="1" dirty="0">
              <a:solidFill>
                <a:srgbClr val="A20E8D"/>
              </a:solidFill>
            </a:endParaRPr>
          </a:p>
        </p:txBody>
      </p:sp>
      <p:pic>
        <p:nvPicPr>
          <p:cNvPr id="10" name="Picture 3" descr="C:\Users\Людмила\Desktop\ПЕСОК\P3071381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l="10778" t="22860" r="6591" b="45708"/>
          <a:stretch>
            <a:fillRect/>
          </a:stretch>
        </p:blipFill>
        <p:spPr bwMode="auto">
          <a:xfrm>
            <a:off x="2339752" y="4149080"/>
            <a:ext cx="4968552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Users\Людмила\Desktop\ПЕСОК\P3101433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 t="6001" r="23491" b="11990"/>
          <a:stretch>
            <a:fillRect/>
          </a:stretch>
        </p:blipFill>
        <p:spPr bwMode="auto">
          <a:xfrm>
            <a:off x="5148064" y="332656"/>
            <a:ext cx="367240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492896"/>
            <a:ext cx="8215370" cy="1152128"/>
          </a:xfrm>
        </p:spPr>
        <p:txBody>
          <a:bodyPr/>
          <a:lstStyle/>
          <a:p>
            <a:r>
              <a:rPr lang="ru-RU" sz="5400" i="1" dirty="0" smtClean="0">
                <a:solidFill>
                  <a:srgbClr val="EB15CC"/>
                </a:solidFill>
                <a:cs typeface="Arabic Typesetting" pitchFamily="66" charset="-78"/>
              </a:rPr>
              <a:t>СПАСИБО ЗА ВНИМАНИЕ.</a:t>
            </a:r>
            <a:endParaRPr lang="ru-RU" sz="5400" i="1" dirty="0">
              <a:solidFill>
                <a:srgbClr val="EB15CC"/>
              </a:solidFill>
              <a:cs typeface="Arabic Typesetting" pitchFamily="66" charset="-78"/>
            </a:endParaRPr>
          </a:p>
        </p:txBody>
      </p:sp>
      <p:pic>
        <p:nvPicPr>
          <p:cNvPr id="7172" name="Picture 4" descr="C:\Users\Людмила\Desktop\ПЕСОК\P3101440.JPG"/>
          <p:cNvPicPr>
            <a:picLocks noChangeAspect="1" noChangeArrowheads="1"/>
          </p:cNvPicPr>
          <p:nvPr/>
        </p:nvPicPr>
        <p:blipFill>
          <a:blip r:embed="rId2" cstate="print"/>
          <a:srcRect t="5715" b="5704"/>
          <a:stretch>
            <a:fillRect/>
          </a:stretch>
        </p:blipFill>
        <p:spPr bwMode="auto">
          <a:xfrm rot="789241">
            <a:off x="6037413" y="473313"/>
            <a:ext cx="2709384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Людмила\Desktop\ПЕСОК\P3101441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203848" y="332656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Picture 5" descr="C:\Users\Людмила\Desktop\ПЕСОК\P3101436.JPG"/>
          <p:cNvPicPr>
            <a:picLocks noChangeAspect="1" noChangeArrowheads="1"/>
          </p:cNvPicPr>
          <p:nvPr/>
        </p:nvPicPr>
        <p:blipFill>
          <a:blip r:embed="rId4" cstate="print"/>
          <a:srcRect b="14275"/>
          <a:stretch>
            <a:fillRect/>
          </a:stretch>
        </p:blipFill>
        <p:spPr bwMode="auto">
          <a:xfrm rot="20409395">
            <a:off x="390414" y="580413"/>
            <a:ext cx="2799689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Людмила\Desktop\ПЕСОК\P3101435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 rot="20868290">
            <a:off x="1095239" y="3996849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Людмила\Desktop\ПЕСОК\P3101437.JPG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 rot="17045911">
            <a:off x="4794984" y="4013949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юдмила\Desktop\Powerpoint-Templates-PPT-marketing-768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7645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548680"/>
            <a:ext cx="7848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ЦЕЛИ И ЗАДАЧИ ПРОЕКТА  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Цель: </a:t>
            </a:r>
            <a:r>
              <a:rPr lang="ru-RU" sz="2000" dirty="0" smtClean="0"/>
              <a:t>Создание условий для воспитания и развития познавательных и творческих способностей детей в процессе работы с природным материалом – песком.   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Задачи:     </a:t>
            </a:r>
            <a:r>
              <a:rPr lang="ru-RU" sz="2000" dirty="0" smtClean="0"/>
              <a:t>Познакомить детей со свойствами песка, правилами обращения с ним.      Познакомить с миром пустыни.      Способствовать развитию познавательной активности, обогащению чувственного опыта ребенка.     Развивать творческую деятельность и  мелкую моторику рук.     Воспитывать коммуникативные навыки в процессе коллективной работы. </a:t>
            </a:r>
            <a:endParaRPr lang="ru-RU" sz="2000" dirty="0"/>
          </a:p>
        </p:txBody>
      </p:sp>
      <p:pic>
        <p:nvPicPr>
          <p:cNvPr id="2051" name="Picture 3" descr="C:\Users\Людмила\Desktop\ПЕСОК\P3071365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l="4286"/>
          <a:stretch>
            <a:fillRect/>
          </a:stretch>
        </p:blipFill>
        <p:spPr bwMode="auto">
          <a:xfrm>
            <a:off x="899593" y="4338000"/>
            <a:ext cx="2986271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Людмила\Desktop\ПЕСОК\P3071338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4572000" y="4005064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Людмила\Desktop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332657"/>
            <a:ext cx="813690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B10F9A"/>
                </a:solidFill>
              </a:rPr>
              <a:t>ОЖИДАЕМЫЕ РЕЗУЛЬТАТЫ</a:t>
            </a:r>
          </a:p>
          <a:p>
            <a:pPr algn="ctr"/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/>
              <a:t>Развитие у ребенка творческих способностей;</a:t>
            </a:r>
          </a:p>
          <a:p>
            <a:r>
              <a:rPr lang="ru-RU" dirty="0" smtClean="0"/>
              <a:t> - Обогащение активного словарного запаса ;</a:t>
            </a:r>
          </a:p>
          <a:p>
            <a:pPr>
              <a:buFontTx/>
              <a:buChar char="-"/>
            </a:pPr>
            <a:r>
              <a:rPr lang="ru-RU" dirty="0" smtClean="0"/>
              <a:t>Расширение знаний детей о свойствах  песка и их роли в окружающем мире ;</a:t>
            </a:r>
          </a:p>
          <a:p>
            <a:pPr>
              <a:buFontTx/>
              <a:buChar char="-"/>
            </a:pPr>
            <a:r>
              <a:rPr lang="ru-RU" dirty="0" smtClean="0"/>
              <a:t>Накопление детьми эмоционального позитивного опыта общения с природой; </a:t>
            </a:r>
          </a:p>
          <a:p>
            <a:pPr>
              <a:buFontTx/>
              <a:buChar char="-"/>
            </a:pPr>
            <a:r>
              <a:rPr lang="ru-RU" dirty="0" smtClean="0"/>
              <a:t>Сотрудничество родителей, педагога и детей в совместной деятельности;</a:t>
            </a:r>
          </a:p>
          <a:p>
            <a:r>
              <a:rPr lang="ru-RU" dirty="0" smtClean="0"/>
              <a:t> - Получение удовольствия от выполненной работы в коллективе.</a:t>
            </a:r>
            <a:endParaRPr lang="ru-RU" dirty="0"/>
          </a:p>
        </p:txBody>
      </p:sp>
      <p:pic>
        <p:nvPicPr>
          <p:cNvPr id="3075" name="Picture 3" descr="C:\Users\Людмила\Desktop\ПЕСОК\P3071347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11560" y="3501008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Людмила\Desktop\ПЕСОК\P7050677.JPG"/>
          <p:cNvPicPr>
            <a:picLocks noChangeAspect="1" noChangeArrowheads="1"/>
          </p:cNvPicPr>
          <p:nvPr/>
        </p:nvPicPr>
        <p:blipFill>
          <a:blip r:embed="rId4" cstate="print"/>
          <a:srcRect l="3250" t="16801" r="11241" b="6392"/>
          <a:stretch>
            <a:fillRect/>
          </a:stretch>
        </p:blipFill>
        <p:spPr bwMode="auto">
          <a:xfrm>
            <a:off x="6372200" y="4509120"/>
            <a:ext cx="2565356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Людмила\Desktop\ПЕСОК\45315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645024"/>
            <a:ext cx="2163379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Людмила\Desktop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864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                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76673"/>
            <a:ext cx="820891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10F9A"/>
                </a:solidFill>
              </a:rPr>
              <a:t>       </a:t>
            </a:r>
            <a:r>
              <a:rPr lang="ru-RU" sz="3200" b="1" dirty="0" smtClean="0">
                <a:solidFill>
                  <a:srgbClr val="FF66CC"/>
                </a:solidFill>
              </a:rPr>
              <a:t>ЭТАПЫ ПРОЕКТА</a:t>
            </a:r>
          </a:p>
          <a:p>
            <a:pPr algn="ctr"/>
            <a:endParaRPr lang="ru-RU" sz="2000" b="1" dirty="0">
              <a:solidFill>
                <a:srgbClr val="B10F9A"/>
              </a:solidFill>
            </a:endParaRPr>
          </a:p>
          <a:p>
            <a:pPr algn="ctr"/>
            <a:endParaRPr lang="ru-RU" sz="2000" b="1" dirty="0" smtClean="0">
              <a:solidFill>
                <a:srgbClr val="B10F9A"/>
              </a:solidFill>
            </a:endParaRPr>
          </a:p>
          <a:p>
            <a:pPr algn="ctr"/>
            <a:endParaRPr lang="ru-RU" sz="2000" b="1" dirty="0">
              <a:solidFill>
                <a:srgbClr val="B10F9A"/>
              </a:solidFill>
            </a:endParaRPr>
          </a:p>
          <a:p>
            <a:pPr algn="ctr"/>
            <a:endParaRPr lang="ru-RU" sz="2000" b="1" dirty="0" smtClean="0">
              <a:solidFill>
                <a:srgbClr val="B10F9A"/>
              </a:solidFill>
            </a:endParaRPr>
          </a:p>
          <a:p>
            <a:pPr algn="ctr"/>
            <a:endParaRPr lang="ru-RU" sz="2000" b="1" dirty="0">
              <a:solidFill>
                <a:srgbClr val="B10F9A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B10F9A"/>
                </a:solidFill>
              </a:rPr>
              <a:t> </a:t>
            </a:r>
          </a:p>
          <a:p>
            <a:r>
              <a:rPr lang="ru-RU" dirty="0" smtClean="0"/>
              <a:t>                                                  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2348881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                                             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51520" y="2924944"/>
            <a:ext cx="3672408" cy="1080120"/>
          </a:xfrm>
          <a:prstGeom prst="ellipse">
            <a:avLst/>
          </a:prstGeom>
          <a:solidFill>
            <a:srgbClr val="430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подготовительный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364088" y="2852936"/>
            <a:ext cx="3600400" cy="1080120"/>
          </a:xfrm>
          <a:prstGeom prst="ellipse">
            <a:avLst/>
          </a:prstGeom>
          <a:solidFill>
            <a:srgbClr val="0FC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заключительный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2627784" y="5157192"/>
            <a:ext cx="3816424" cy="11304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деятельный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4067944" y="2276872"/>
            <a:ext cx="1152128" cy="2706600"/>
          </a:xfrm>
          <a:prstGeom prst="down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66CC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785537">
            <a:off x="2235357" y="1185867"/>
            <a:ext cx="931055" cy="1770496"/>
          </a:xfrm>
          <a:prstGeom prst="down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66CC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9951402">
            <a:off x="6212029" y="1050903"/>
            <a:ext cx="962706" cy="1770496"/>
          </a:xfrm>
          <a:prstGeom prst="downArrow">
            <a:avLst>
              <a:gd name="adj1" fmla="val 50000"/>
              <a:gd name="adj2" fmla="val 52317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66C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Людмила\Desktop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5123" name="Picture 3" descr="C:\Users\Людмила\Desktop\ПЕСОК\P3071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24300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67544" y="404665"/>
            <a:ext cx="79208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rgbClr val="A20E8D"/>
                </a:solidFill>
              </a:rPr>
              <a:t>ПОДГОТОВИТЕЛЬНЫЙ ЭТАП  </a:t>
            </a:r>
          </a:p>
          <a:p>
            <a:r>
              <a:rPr lang="ru-RU" dirty="0" smtClean="0"/>
              <a:t>Постановка целей и разработка содержания учебно-воспитательного процесса в рамках проекта. Поиск информации по теме проекта.  Привлечение родителей к участию в проекте.</a:t>
            </a:r>
            <a:endParaRPr lang="ru-RU" dirty="0"/>
          </a:p>
        </p:txBody>
      </p:sp>
      <p:pic>
        <p:nvPicPr>
          <p:cNvPr id="7" name="Picture 4" descr="C:\Users\Людмила\Desktop\ПЕСОК\P30713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72816"/>
            <a:ext cx="43200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 descr="C:\Users\Людмила\Desktop\ПЕСОК\P3071377.JPG"/>
          <p:cNvPicPr>
            <a:picLocks noChangeAspect="1" noChangeArrowheads="1"/>
          </p:cNvPicPr>
          <p:nvPr/>
        </p:nvPicPr>
        <p:blipFill>
          <a:blip r:embed="rId5" cstate="print"/>
          <a:srcRect t="6667" b="6656"/>
          <a:stretch>
            <a:fillRect/>
          </a:stretch>
        </p:blipFill>
        <p:spPr bwMode="auto">
          <a:xfrm>
            <a:off x="2411760" y="4005064"/>
            <a:ext cx="3876492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Людмила\Desktop\i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44644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B10F9A"/>
                </a:solidFill>
              </a:rPr>
              <a:t> ДЕЯТЕЛЬНЫЙ ЭТАП  </a:t>
            </a:r>
          </a:p>
          <a:p>
            <a:endParaRPr lang="ru-RU" sz="2000" b="1" dirty="0" smtClean="0">
              <a:solidFill>
                <a:srgbClr val="B10F9A"/>
              </a:solidFill>
            </a:endParaRPr>
          </a:p>
          <a:p>
            <a:r>
              <a:rPr lang="ru-RU" sz="2000" b="1" dirty="0" smtClean="0">
                <a:solidFill>
                  <a:srgbClr val="B10F9A"/>
                </a:solidFill>
              </a:rPr>
              <a:t>  </a:t>
            </a:r>
            <a:r>
              <a:rPr lang="ru-RU" b="1" dirty="0" smtClean="0">
                <a:solidFill>
                  <a:srgbClr val="B10F9A"/>
                </a:solidFill>
              </a:rPr>
              <a:t>С детьми</a:t>
            </a:r>
            <a:r>
              <a:rPr lang="ru-RU" dirty="0" smtClean="0"/>
              <a:t>: 1. Непрерывная организованная образовательная деятельность по экспериментированию «Ах, этот удивительный песок».</a:t>
            </a:r>
          </a:p>
          <a:p>
            <a:r>
              <a:rPr lang="ru-RU" dirty="0" smtClean="0"/>
              <a:t> 2. Непрерывная организованная образовательная деятельность по ознакомлению с миром природы «Прогулка по пустыне». </a:t>
            </a:r>
          </a:p>
          <a:p>
            <a:r>
              <a:rPr lang="ru-RU" dirty="0" smtClean="0"/>
              <a:t>3. Совместная деятельность на прогулке: закрепление свойств песка, опыты с песком, постройки из песка, рисование на песке. </a:t>
            </a:r>
          </a:p>
          <a:p>
            <a:r>
              <a:rPr lang="ru-RU" dirty="0" smtClean="0"/>
              <a:t>4. Непрерывная организованная образовательная деятельность по рисованию «Песочная страна». </a:t>
            </a:r>
            <a:endParaRPr lang="ru-RU" dirty="0"/>
          </a:p>
        </p:txBody>
      </p:sp>
      <p:pic>
        <p:nvPicPr>
          <p:cNvPr id="6147" name="Picture 3" descr="C:\Users\Людмила\Desktop\ПЕСОК\P3071370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5220072" y="548680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Людмила\Desktop\ПЕСОК\P30713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852936"/>
            <a:ext cx="189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Людмила\Desktop\ПЕСОК\P3091394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4283968" y="4437112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Людмила\Desktop\i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476672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B10F9A"/>
                </a:solidFill>
              </a:rPr>
              <a:t>С родителями:</a:t>
            </a:r>
            <a:r>
              <a:rPr lang="ru-RU" dirty="0" smtClean="0"/>
              <a:t> 1. Консультация «Удивительные возможности песка». 2. Оформление информационного стенда «Песочные фантазии».      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B10F9A"/>
                </a:solidFill>
              </a:rPr>
              <a:t>С педагогами: </a:t>
            </a:r>
            <a:r>
              <a:rPr lang="ru-RU" dirty="0" smtClean="0"/>
              <a:t>1. Консультация  «Удивительный песок» .</a:t>
            </a:r>
          </a:p>
          <a:p>
            <a:r>
              <a:rPr lang="ru-RU" dirty="0" smtClean="0"/>
              <a:t>2. Советы по организации проведения игр с песком. </a:t>
            </a:r>
          </a:p>
          <a:p>
            <a:r>
              <a:rPr lang="ru-RU" dirty="0" smtClean="0"/>
              <a:t>3. Дидактические игры с детьми.</a:t>
            </a:r>
            <a:endParaRPr lang="ru-RU" dirty="0"/>
          </a:p>
        </p:txBody>
      </p:sp>
      <p:pic>
        <p:nvPicPr>
          <p:cNvPr id="3074" name="Picture 2" descr="C:\Users\Людмила\Desktop\ПЕСОК\P3071355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6001" t="6001"/>
          <a:stretch>
            <a:fillRect/>
          </a:stretch>
        </p:blipFill>
        <p:spPr bwMode="auto">
          <a:xfrm>
            <a:off x="611560" y="2348880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Людмила\Desktop\ПЕСОК\i.jpg"/>
          <p:cNvPicPr>
            <a:picLocks noChangeAspect="1" noChangeArrowheads="1"/>
          </p:cNvPicPr>
          <p:nvPr/>
        </p:nvPicPr>
        <p:blipFill>
          <a:blip r:embed="rId4" cstate="print"/>
          <a:srcRect l="1775" t="7380" b="9838"/>
          <a:stretch>
            <a:fillRect/>
          </a:stretch>
        </p:blipFill>
        <p:spPr bwMode="auto">
          <a:xfrm>
            <a:off x="2267744" y="4293096"/>
            <a:ext cx="3753117" cy="2375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Людмила\Desktop\ПЕСОК\P3071386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5796136" y="2132856"/>
            <a:ext cx="27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Людмила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71481"/>
            <a:ext cx="55818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B10F9A"/>
                </a:solidFill>
              </a:rPr>
              <a:t>Непрерывная организованная образовательная</a:t>
            </a:r>
          </a:p>
          <a:p>
            <a:pPr algn="ctr"/>
            <a:r>
              <a:rPr lang="ru-RU" b="1" dirty="0" smtClean="0">
                <a:solidFill>
                  <a:srgbClr val="B10F9A"/>
                </a:solidFill>
              </a:rPr>
              <a:t>деятельность по экспериментированию   </a:t>
            </a:r>
            <a:r>
              <a:rPr lang="ru-RU" b="1" dirty="0" smtClean="0"/>
              <a:t>                </a:t>
            </a:r>
            <a:r>
              <a:rPr lang="ru-RU" b="1" dirty="0" smtClean="0">
                <a:solidFill>
                  <a:srgbClr val="FF66CC"/>
                </a:solidFill>
              </a:rPr>
              <a:t>«Ах, этот  удивительный песок».</a:t>
            </a:r>
          </a:p>
          <a:p>
            <a:r>
              <a:rPr lang="ru-RU" b="1" dirty="0" smtClean="0">
                <a:solidFill>
                  <a:srgbClr val="B10F9A"/>
                </a:solidFill>
              </a:rPr>
              <a:t>Цель: </a:t>
            </a:r>
            <a:r>
              <a:rPr lang="ru-RU" dirty="0" smtClean="0"/>
              <a:t>познакомить детей со свойствами песка, его происхождением, использованием, через</a:t>
            </a:r>
          </a:p>
          <a:p>
            <a:r>
              <a:rPr lang="ru-RU" dirty="0" smtClean="0"/>
              <a:t>исследовательскую деятельность, используя опыты.</a:t>
            </a:r>
          </a:p>
          <a:p>
            <a:pPr algn="ctr"/>
            <a:r>
              <a:rPr lang="ru-RU" b="1" dirty="0" smtClean="0">
                <a:solidFill>
                  <a:srgbClr val="B10F9A"/>
                </a:solidFill>
              </a:rPr>
              <a:t>Непрерывная организованная образовательная</a:t>
            </a:r>
          </a:p>
          <a:p>
            <a:pPr algn="ctr"/>
            <a:r>
              <a:rPr lang="ru-RU" b="1" dirty="0" smtClean="0">
                <a:solidFill>
                  <a:srgbClr val="B10F9A"/>
                </a:solidFill>
              </a:rPr>
              <a:t>деятельность по ознакомлению с миром природы</a:t>
            </a:r>
          </a:p>
          <a:p>
            <a:pPr algn="ctr"/>
            <a:r>
              <a:rPr lang="ru-RU" b="1" dirty="0" smtClean="0">
                <a:solidFill>
                  <a:srgbClr val="FF66CC"/>
                </a:solidFill>
              </a:rPr>
              <a:t>«Прогулка по пустыне».</a:t>
            </a:r>
          </a:p>
          <a:p>
            <a:r>
              <a:rPr lang="ru-RU" b="1" dirty="0" smtClean="0">
                <a:solidFill>
                  <a:srgbClr val="B10F9A"/>
                </a:solidFill>
              </a:rPr>
              <a:t>Цель: </a:t>
            </a:r>
            <a:r>
              <a:rPr lang="ru-RU" dirty="0" smtClean="0"/>
              <a:t>Познакомить детей с климатическими условиями    пустыни. Продолжать формировать представление о взаимосвязи всех живых организмов в пустыне,</a:t>
            </a:r>
          </a:p>
          <a:p>
            <a:r>
              <a:rPr lang="ru-RU" dirty="0" smtClean="0"/>
              <a:t>особенностям растительного и животного мира.</a:t>
            </a:r>
          </a:p>
          <a:p>
            <a:r>
              <a:rPr lang="ru-RU" dirty="0" smtClean="0"/>
              <a:t>Воспитывать любознательность, интерес к окружающему миру.</a:t>
            </a:r>
            <a:endParaRPr lang="ru-RU" dirty="0"/>
          </a:p>
        </p:txBody>
      </p:sp>
      <p:pic>
        <p:nvPicPr>
          <p:cNvPr id="4099" name="Picture 3" descr="C:\Users\Людмила\Desktop\ПЕСОК\P3101402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t="11430"/>
          <a:stretch>
            <a:fillRect/>
          </a:stretch>
        </p:blipFill>
        <p:spPr bwMode="auto">
          <a:xfrm>
            <a:off x="5580112" y="980728"/>
            <a:ext cx="3360000" cy="2231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Людмила\Desktop\ПЕСОК\P3091389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b="14276"/>
          <a:stretch>
            <a:fillRect/>
          </a:stretch>
        </p:blipFill>
        <p:spPr bwMode="auto">
          <a:xfrm>
            <a:off x="5724128" y="4005064"/>
            <a:ext cx="3079658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Людмила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357167"/>
            <a:ext cx="824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A20E8D"/>
                </a:solidFill>
              </a:rPr>
              <a:t>Непрерывная организованная образовательная  деятельность по рисованию «Песочная страна».</a:t>
            </a:r>
          </a:p>
          <a:p>
            <a:r>
              <a:rPr lang="ru-RU" b="1" dirty="0" smtClean="0">
                <a:solidFill>
                  <a:srgbClr val="A20E8D"/>
                </a:solidFill>
              </a:rPr>
              <a:t>Цель: </a:t>
            </a:r>
            <a:r>
              <a:rPr lang="ru-RU" dirty="0" smtClean="0"/>
              <a:t>развивать самостоятельность детей, творческие навыки, тренировать мелкую моторику рук.  Совместная деятельность на прогулке.</a:t>
            </a:r>
          </a:p>
          <a:p>
            <a:r>
              <a:rPr lang="ru-RU" b="1" dirty="0" smtClean="0">
                <a:solidFill>
                  <a:srgbClr val="A20E8D"/>
                </a:solidFill>
              </a:rPr>
              <a:t>Цель: </a:t>
            </a:r>
            <a:r>
              <a:rPr lang="ru-RU" dirty="0" smtClean="0"/>
              <a:t>закрепление свойств песка, опыты с песком,  постройки из песка, рисование на песке.</a:t>
            </a:r>
          </a:p>
        </p:txBody>
      </p:sp>
      <p:pic>
        <p:nvPicPr>
          <p:cNvPr id="5122" name="Picture 2" descr="C:\Users\Людмила\Desktop\ПЕСОК\P3071344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t="26372" r="13638" b="44190"/>
          <a:stretch>
            <a:fillRect/>
          </a:stretch>
        </p:blipFill>
        <p:spPr bwMode="auto">
          <a:xfrm>
            <a:off x="323528" y="2132856"/>
            <a:ext cx="4752528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Людмила\Desktop\ПЕСОК\P3071340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 l="10715"/>
          <a:stretch>
            <a:fillRect/>
          </a:stretch>
        </p:blipFill>
        <p:spPr bwMode="auto">
          <a:xfrm>
            <a:off x="1115616" y="4077072"/>
            <a:ext cx="299996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Людмила\Desktop\фотографии\фото лето 16 2\P8242659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 l="8296" r="6456"/>
          <a:stretch>
            <a:fillRect/>
          </a:stretch>
        </p:blipFill>
        <p:spPr bwMode="auto">
          <a:xfrm>
            <a:off x="5436096" y="2780928"/>
            <a:ext cx="3273528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Другая 6">
      <a:majorFont>
        <a:latin typeface="Monotype Corsiva"/>
        <a:ea typeface=""/>
        <a:cs typeface=""/>
      </a:majorFont>
      <a:minorFont>
        <a:latin typeface="Georgia"/>
        <a:ea typeface=""/>
        <a:cs typeface="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2137</TotalTime>
  <Words>721</Words>
  <Application>Microsoft Office PowerPoint</Application>
  <PresentationFormat>Экран (4:3)</PresentationFormat>
  <Paragraphs>100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ПРЕЗЕНТАЦИЯ К ПРОЕКТУ ПО РАЗВИТИЮ     ПОЗНАВАТЕЛЬНО – ИССЛЕДОВАТЕЛЬСКОй ДЕЯТЕЛЬНОСТИ                        ВОЛШЕБНЫЙ  ПЕСОК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ВНИМАНИЕ.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</cp:lastModifiedBy>
  <cp:revision>154</cp:revision>
  <dcterms:created xsi:type="dcterms:W3CDTF">2017-03-08T16:19:28Z</dcterms:created>
  <dcterms:modified xsi:type="dcterms:W3CDTF">2017-03-11T12:39:55Z</dcterms:modified>
</cp:coreProperties>
</file>